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5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40"/>
  </p:normalViewPr>
  <p:slideViewPr>
    <p:cSldViewPr snapToGrid="0" snapToObjects="1">
      <p:cViewPr varScale="1">
        <p:scale>
          <a:sx n="104" d="100"/>
          <a:sy n="104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0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6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9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42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1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354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382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7/7/22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ityofchicago.org/Health-Human-Services/Unemployment/ymyn-s5a8" TargetMode="External"/><Relationship Id="rId3" Type="http://schemas.openxmlformats.org/officeDocument/2006/relationships/hyperlink" Target="https://www.chicago.gov/content/dam/city/sites/public-safety-and-violenc-reduction/pdfs/OurCityOurSafety.pdf" TargetMode="External"/><Relationship Id="rId7" Type="http://schemas.openxmlformats.org/officeDocument/2006/relationships/hyperlink" Target="https://www.rand.org/pubs/tools/TLA243-2-v2.html" TargetMode="External"/><Relationship Id="rId2" Type="http://schemas.openxmlformats.org/officeDocument/2006/relationships/hyperlink" Target="https://data.cityofchicago.org/Facilities-Geographic-Boundaries/Boundaries-Neighborhoods/bbvz-uum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rytownresearch.org/report/gun-violence-in-america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abcnews.go.com/US/chicago-unveils-gun-violence-plan-violent-weekend/story?id=78924413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chicago.gov/content/dam/city/depts/mayor/Press%20Room/Press%20Releases/2017/October/GTR2017.pdf" TargetMode="Externa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asmine.s.williams1@gmail.co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jasmine.williams4654#!/" TargetMode="External"/><Relationship Id="rId4" Type="http://schemas.openxmlformats.org/officeDocument/2006/relationships/hyperlink" Target="https://www.linkedin.com/in/jasminewilliams1111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F225A-05C8-47DD-CBAE-3FE4F090F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Gun Violence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B7318-F860-D392-6A56-649ECEED9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3402" y="5206246"/>
            <a:ext cx="6433990" cy="102412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What’s going on in Chicago?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By: Jasmine Williams, Data Analyst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ACD2F-04D5-879C-F5D0-A39F6A7BF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0" r="19465" b="-2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  <p:pic>
        <p:nvPicPr>
          <p:cNvPr id="6" name="Picture 5" descr="Chicago cityscape against sky">
            <a:extLst>
              <a:ext uri="{FF2B5EF4-FFF2-40B4-BE49-F238E27FC236}">
                <a16:creationId xmlns:a16="http://schemas.microsoft.com/office/drawing/2014/main" id="{FB0F4196-7713-43AB-C91B-CF964E74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25106"/>
            <a:ext cx="4308058" cy="37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D537-D3D3-8719-26BE-6A6EB1B5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404807"/>
            <a:ext cx="1168949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Factors that contribute to gun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746-3472-88AA-0CA0-5A227CEB6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/>
              <a:t>Easy access to firearms by high-risk people (Gun-Law effects)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Poverty, Unemployment rate, Education (Economic Hardship Index)</a:t>
            </a:r>
          </a:p>
          <a:p>
            <a:pPr algn="ctr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DEFF-0EB4-1DC8-F412-C60665E2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Socioeconomic impact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E608986-4D96-2112-4DD0-6BC58ACF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598" y="1640344"/>
            <a:ext cx="6530378" cy="5217655"/>
          </a:xfr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8F931A3-5D13-1440-402B-9BACBD9C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26" y="1640343"/>
            <a:ext cx="6043174" cy="52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1F0A0-7E60-CCF6-6BAE-44EF06B4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BFCD-3DA6-ABB8-44DB-ED50F15D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Gun Violence is a multi-dimensional 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many underlying causes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Chicago’s Mayor (Mayor Lightfoot) released a comprehensive plan to reduce gun violence in 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2021, Chicago PD superintendent, David Brown announced a  new strategy to stop the flow of guns into the city.</a:t>
            </a:r>
          </a:p>
        </p:txBody>
      </p:sp>
    </p:spTree>
    <p:extLst>
      <p:ext uri="{BB962C8B-B14F-4D97-AF65-F5344CB8AC3E}">
        <p14:creationId xmlns:p14="http://schemas.microsoft.com/office/powerpoint/2010/main" val="1223338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8E4E-643E-A15C-2C7D-56A29D69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63" y="417410"/>
            <a:ext cx="10268712" cy="1700784"/>
          </a:xfrm>
        </p:spPr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BE461-00E5-037C-FD9F-95A3F9226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59" y="2315902"/>
            <a:ext cx="5761956" cy="3800693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Resources</a:t>
            </a:r>
          </a:p>
          <a:p>
            <a:pPr marL="514350" indent="-514350">
              <a:buAutoNum type="arabicPeriod"/>
            </a:pPr>
            <a:r>
              <a:rPr lang="en-US" sz="1900" dirty="0">
                <a:hlinkClick r:id="rId2"/>
              </a:rPr>
              <a:t>https://data.cityofchicago.org/Facilities-Geographic-Boundaries/Boundaries-Neighborhoods/bbvz-uum9</a:t>
            </a:r>
            <a:endParaRPr lang="en-US" sz="1900" dirty="0"/>
          </a:p>
          <a:p>
            <a:pPr marL="514350" indent="-514350">
              <a:buAutoNum type="arabicPeriod"/>
            </a:pPr>
            <a:r>
              <a:rPr lang="en-US" sz="1900" dirty="0">
                <a:hlinkClick r:id="rId3"/>
              </a:rPr>
              <a:t>https://www.chicago.gov/content/dam/city/sites/public-safety-and-violenc-reduction/pdfs/OurCityOurSafety.pdf</a:t>
            </a:r>
            <a:endParaRPr lang="en-US" sz="1900" dirty="0"/>
          </a:p>
          <a:p>
            <a:pPr marL="514350" indent="-514350">
              <a:buAutoNum type="arabicPeriod"/>
            </a:pPr>
            <a:r>
              <a:rPr lang="en-US" sz="1900" dirty="0">
                <a:hlinkClick r:id="rId4"/>
              </a:rPr>
              <a:t>https://www.chicago.gov/content/dam/city/depts/mayor/Press%20Room/Press%20Releases/2017/October/GTR2017.pdf</a:t>
            </a:r>
            <a:endParaRPr lang="en-US" sz="1900" dirty="0"/>
          </a:p>
          <a:p>
            <a:pPr marL="514350" indent="-514350">
              <a:buAutoNum type="arabicPeriod"/>
            </a:pPr>
            <a:r>
              <a:rPr lang="en-US" sz="1900" dirty="0">
                <a:hlinkClick r:id="rId5"/>
              </a:rPr>
              <a:t>https://abcnews.go.com/US/chicago-unveils-gun-violence-plan-violent-weekend/story?id=78924413</a:t>
            </a:r>
            <a:endParaRPr lang="en-US" sz="1900" dirty="0"/>
          </a:p>
          <a:p>
            <a:pPr marL="514350" indent="-514350">
              <a:buAutoNum type="arabicPeriod"/>
            </a:pPr>
            <a:r>
              <a:rPr lang="en-US" sz="1900" dirty="0">
                <a:hlinkClick r:id="rId6"/>
              </a:rPr>
              <a:t>https://everytownresearch.org/report/gun-violence-in-america/</a:t>
            </a:r>
            <a:endParaRPr lang="en-US" sz="1900" dirty="0"/>
          </a:p>
          <a:p>
            <a:pPr marL="514350" indent="-514350">
              <a:buAutoNum type="arabicPeriod"/>
            </a:pPr>
            <a:endParaRPr lang="en-US" sz="1900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3EE05-5468-085D-9490-AE44E3BA33AB}"/>
              </a:ext>
            </a:extLst>
          </p:cNvPr>
          <p:cNvSpPr txBox="1"/>
          <p:nvPr/>
        </p:nvSpPr>
        <p:spPr>
          <a:xfrm>
            <a:off x="5968315" y="2284020"/>
            <a:ext cx="60173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Used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Gun Violence Data: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jameslko</a:t>
            </a:r>
            <a:r>
              <a:rPr lang="en-US" dirty="0"/>
              <a:t>/gun-violence-data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State Gun Laws:  </a:t>
            </a:r>
            <a:r>
              <a:rPr lang="en-US" dirty="0">
                <a:hlinkClick r:id="rId7"/>
              </a:rPr>
              <a:t>https://www.rand.org/pubs/tools/TLA243-2-v2.html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Chicago Hardship Index: </a:t>
            </a:r>
            <a:r>
              <a:rPr lang="en-US" dirty="0">
                <a:hlinkClick r:id="rId8"/>
              </a:rPr>
              <a:t>https://data.cityofchicago.org/Health-Human-Services/Unemployment/ymyn-s5a8</a:t>
            </a:r>
            <a:endParaRPr lang="en-US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3E6AF-F277-FC2B-2745-F30703F37B2D}"/>
              </a:ext>
            </a:extLst>
          </p:cNvPr>
          <p:cNvSpPr txBox="1"/>
          <p:nvPr/>
        </p:nvSpPr>
        <p:spPr>
          <a:xfrm>
            <a:off x="6879224" y="5723088"/>
            <a:ext cx="419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 and programming languages used: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4E943-A4EA-190C-2132-B3A31190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415" y="6076065"/>
            <a:ext cx="729049" cy="729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90694C-DAA7-87D2-58CA-3C9055B02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3812" y="6072981"/>
            <a:ext cx="646332" cy="64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CBD80B-4EA4-597F-A7CE-65092A1C76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569" y="6072980"/>
            <a:ext cx="669666" cy="6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5A1DC-05A0-98A8-FF1A-988EAF45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WITH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C11F0-9A02-E111-A917-3377D8FF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9" b="4393"/>
          <a:stretch/>
        </p:blipFill>
        <p:spPr>
          <a:xfrm rot="5400000">
            <a:off x="-1100328" y="1100328"/>
            <a:ext cx="6858000" cy="4657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F414-7A42-987E-669F-E910099FD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 dirty="0"/>
              <a:t>Jasmine Williams</a:t>
            </a:r>
          </a:p>
          <a:p>
            <a:pPr>
              <a:lnSpc>
                <a:spcPct val="91000"/>
              </a:lnSpc>
            </a:pPr>
            <a:r>
              <a:rPr lang="en-US" sz="2400" dirty="0"/>
              <a:t>Email: </a:t>
            </a:r>
            <a:r>
              <a:rPr lang="en-US" sz="2400" dirty="0">
                <a:hlinkClick r:id="rId3"/>
              </a:rPr>
              <a:t>Jasmine.s.williams1@gmail.com</a:t>
            </a:r>
            <a:endParaRPr lang="en-US" sz="2400" dirty="0"/>
          </a:p>
          <a:p>
            <a:pPr>
              <a:lnSpc>
                <a:spcPct val="91000"/>
              </a:lnSpc>
            </a:pPr>
            <a:r>
              <a:rPr lang="en-US" sz="2400" dirty="0"/>
              <a:t>LinkedIn: </a:t>
            </a:r>
            <a:r>
              <a:rPr lang="en-US" sz="2400" dirty="0">
                <a:hlinkClick r:id="rId4"/>
              </a:rPr>
              <a:t>https://www.linkedin.com/in/jasminewilliams1111/</a:t>
            </a:r>
            <a:endParaRPr lang="en-US" sz="2400" dirty="0"/>
          </a:p>
          <a:p>
            <a:pPr>
              <a:lnSpc>
                <a:spcPct val="91000"/>
              </a:lnSpc>
            </a:pPr>
            <a:r>
              <a:rPr lang="en-US" sz="2400" dirty="0"/>
              <a:t>Tableau Public: </a:t>
            </a:r>
            <a:r>
              <a:rPr lang="en-US" sz="2400" dirty="0">
                <a:hlinkClick r:id="rId5"/>
              </a:rPr>
              <a:t>https://public.tableau.com/app/profile/jasmine.williams4654#!/</a:t>
            </a:r>
            <a:endParaRPr lang="en-US" sz="2400" dirty="0"/>
          </a:p>
          <a:p>
            <a:pPr>
              <a:lnSpc>
                <a:spcPct val="91000"/>
              </a:lnSpc>
            </a:pPr>
            <a:endParaRPr lang="en-US" sz="2400" dirty="0"/>
          </a:p>
          <a:p>
            <a:pPr>
              <a:lnSpc>
                <a:spcPct val="91000"/>
              </a:lnSpc>
            </a:pPr>
            <a:endParaRPr lang="en-US" sz="2400" dirty="0"/>
          </a:p>
          <a:p>
            <a:pPr>
              <a:lnSpc>
                <a:spcPct val="91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374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06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55FEC-030B-7338-D56A-79B7A9AA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-1066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  <p:pic>
        <p:nvPicPr>
          <p:cNvPr id="5" name="Picture 4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986AE40-CCF6-71F2-F3A2-8FCE1EE3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4974967"/>
            <a:ext cx="3492844" cy="103815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E2C6D7-87F0-0351-1E41-4D62032B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27" y="4557036"/>
            <a:ext cx="2737434" cy="14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4B5AA-6B2D-D0EF-7C42-5847B99A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Gun Violence Facts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2DED-E509-5F6E-6E02-947E3F06C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25810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Firearm related deaths in the U.S. are 26 times higher than other industrialized nations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Firearm related deaths are now the third leading cause of death among children in the U.S. (aged 1 to 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60% of firearm homicide victims in the U.S. are Black Americans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were 346 mass shootings in the U.S. in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2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83B6-4166-A79F-E9D2-6FC94C6F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99" y="0"/>
            <a:ext cx="1026871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Gun violence in the </a:t>
            </a:r>
            <a:r>
              <a:rPr lang="en-US" sz="4800" dirty="0" err="1"/>
              <a:t>u.s.</a:t>
            </a:r>
            <a:endParaRPr lang="en-US" sz="4800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4663A2-0800-1CDC-375F-60FC7680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30649"/>
            <a:ext cx="12192000" cy="5327351"/>
          </a:xfrm>
        </p:spPr>
      </p:pic>
    </p:spTree>
    <p:extLst>
      <p:ext uri="{BB962C8B-B14F-4D97-AF65-F5344CB8AC3E}">
        <p14:creationId xmlns:p14="http://schemas.microsoft.com/office/powerpoint/2010/main" val="12243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5B1-1703-9B07-0888-EBF65E1D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88" y="243674"/>
            <a:ext cx="1026871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Where is this happening?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8C18D70-B82D-DB0F-E3EF-5BAFD9F6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1949"/>
            <a:ext cx="9662984" cy="52260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03B250-618B-369E-E9DE-D663D280746B}"/>
              </a:ext>
            </a:extLst>
          </p:cNvPr>
          <p:cNvSpPr/>
          <p:nvPr/>
        </p:nvSpPr>
        <p:spPr>
          <a:xfrm>
            <a:off x="9803027" y="2531251"/>
            <a:ext cx="22489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After Illinois, California, Texas, Florida and Ohio account for high rates of gun violence incidents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New York is in the top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DF6EB-B75D-D7AA-F159-0B1370D227A1}"/>
              </a:ext>
            </a:extLst>
          </p:cNvPr>
          <p:cNvSpPr txBox="1"/>
          <p:nvPr/>
        </p:nvSpPr>
        <p:spPr>
          <a:xfrm>
            <a:off x="9662984" y="1631949"/>
            <a:ext cx="2529016" cy="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4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6DCB-A536-A972-1359-F9806D31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854872"/>
            <a:ext cx="11269362" cy="143634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What’s going on in major cities?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2BB61C6-C9D4-8E7B-4DB4-CC8E044A3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9623"/>
            <a:ext cx="9700054" cy="508644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DA54B-8F71-3F49-D53A-49322A54EFC3}"/>
              </a:ext>
            </a:extLst>
          </p:cNvPr>
          <p:cNvSpPr/>
          <p:nvPr/>
        </p:nvSpPr>
        <p:spPr>
          <a:xfrm>
            <a:off x="9708292" y="2860969"/>
            <a:ext cx="2438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Chicago in 2016 was the topic of many political debates during the election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There are many theories about why this increase in gun violence happened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BD7D5-324C-A13E-BBF7-6F2536393BE1}"/>
              </a:ext>
            </a:extLst>
          </p:cNvPr>
          <p:cNvSpPr txBox="1"/>
          <p:nvPr/>
        </p:nvSpPr>
        <p:spPr>
          <a:xfrm>
            <a:off x="9662984" y="1759623"/>
            <a:ext cx="2529016" cy="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9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DB5A-F75B-2E7A-0739-5E78A9F8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7" y="314324"/>
            <a:ext cx="1026871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When is this happening?</a:t>
            </a:r>
          </a:p>
        </p:txBody>
      </p:sp>
      <p:pic>
        <p:nvPicPr>
          <p:cNvPr id="5" name="Content Placeholder 4" descr="Treemap chart&#10;&#10;Description automatically generated">
            <a:extLst>
              <a:ext uri="{FF2B5EF4-FFF2-40B4-BE49-F238E27FC236}">
                <a16:creationId xmlns:a16="http://schemas.microsoft.com/office/drawing/2014/main" id="{8A66A564-1E4C-CFC3-9636-7BF16EA91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2287"/>
            <a:ext cx="9662984" cy="51457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691EE-6CBE-1553-531D-AB898081602B}"/>
              </a:ext>
            </a:extLst>
          </p:cNvPr>
          <p:cNvSpPr/>
          <p:nvPr/>
        </p:nvSpPr>
        <p:spPr>
          <a:xfrm>
            <a:off x="9662984" y="2868638"/>
            <a:ext cx="23786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Hotter weather leads to people spending more time outside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More Social interaction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Less summer programs in under-resourced communities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8FF90-6770-DED5-494B-547728A06930}"/>
              </a:ext>
            </a:extLst>
          </p:cNvPr>
          <p:cNvSpPr txBox="1"/>
          <p:nvPr/>
        </p:nvSpPr>
        <p:spPr>
          <a:xfrm>
            <a:off x="9662984" y="1712287"/>
            <a:ext cx="2529016" cy="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D537-D3D3-8719-26BE-6A6EB1B5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404807"/>
            <a:ext cx="1168949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Factors that contribute to gun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746-3472-88AA-0CA0-5A227CEB6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/>
              <a:t>Easy access to firearms by high-risk people (Gun-Law effects)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8ADC-E831-D13A-F451-9BA4099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15"/>
            <a:ext cx="10268712" cy="1700784"/>
          </a:xfrm>
        </p:spPr>
        <p:txBody>
          <a:bodyPr>
            <a:normAutofit/>
          </a:bodyPr>
          <a:lstStyle/>
          <a:p>
            <a:r>
              <a:rPr lang="en-US" sz="4800" dirty="0"/>
              <a:t>Gun Laws and their impact</a:t>
            </a:r>
          </a:p>
        </p:txBody>
      </p:sp>
      <p:pic>
        <p:nvPicPr>
          <p:cNvPr id="5" name="Content Placeholder 4" descr="Chart, table, bar chart&#10;&#10;Description automatically generated">
            <a:extLst>
              <a:ext uri="{FF2B5EF4-FFF2-40B4-BE49-F238E27FC236}">
                <a16:creationId xmlns:a16="http://schemas.microsoft.com/office/drawing/2014/main" id="{0ECB0D29-4E39-B6A9-2F87-1AB51881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69568"/>
            <a:ext cx="9597419" cy="50884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BF0438-8C12-A33F-1B2C-F1F81C1663AB}"/>
              </a:ext>
            </a:extLst>
          </p:cNvPr>
          <p:cNvSpPr/>
          <p:nvPr/>
        </p:nvSpPr>
        <p:spPr>
          <a:xfrm>
            <a:off x="9764066" y="3159622"/>
            <a:ext cx="2261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California takes the lead with the most amount of gun laws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Illinois ties with New York for amount of gun 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C124-0ECB-D1A2-EDAE-B52D2D0B456E}"/>
              </a:ext>
            </a:extLst>
          </p:cNvPr>
          <p:cNvSpPr txBox="1"/>
          <p:nvPr/>
        </p:nvSpPr>
        <p:spPr>
          <a:xfrm>
            <a:off x="9597419" y="1769568"/>
            <a:ext cx="2594581" cy="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2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9525-2663-FA97-9131-CACCDBE0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868"/>
            <a:ext cx="8431015" cy="1424489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Gun Trafficking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C48D04E-718F-06BF-8B60-B335C1C6E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31092"/>
            <a:ext cx="9255210" cy="52159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D390F3-5EB1-6DB6-F5B6-314806FB3157}"/>
              </a:ext>
            </a:extLst>
          </p:cNvPr>
          <p:cNvSpPr/>
          <p:nvPr/>
        </p:nvSpPr>
        <p:spPr>
          <a:xfrm>
            <a:off x="9209904" y="2497760"/>
            <a:ext cx="30274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According to police and researchers, many guns are coming in from surrounding states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Chicago’s 2017-gun trace report confirmed this when they unveiled that 60% of recovered firearms came from out of state, mostly Indiana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D1FF2-806D-96F1-222E-DA4BD385FDDF}"/>
              </a:ext>
            </a:extLst>
          </p:cNvPr>
          <p:cNvSpPr txBox="1"/>
          <p:nvPr/>
        </p:nvSpPr>
        <p:spPr>
          <a:xfrm>
            <a:off x="9255211" y="1631092"/>
            <a:ext cx="2936789" cy="866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4408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C3A21"/>
      </a:dk2>
      <a:lt2>
        <a:srgbClr val="E2E6E8"/>
      </a:lt2>
      <a:accent1>
        <a:srgbClr val="C79783"/>
      </a:accent1>
      <a:accent2>
        <a:srgbClr val="B3A06E"/>
      </a:accent2>
      <a:accent3>
        <a:srgbClr val="9EA573"/>
      </a:accent3>
      <a:accent4>
        <a:srgbClr val="88AD6A"/>
      </a:accent4>
      <a:accent5>
        <a:srgbClr val="79B077"/>
      </a:accent5>
      <a:accent6>
        <a:srgbClr val="6BAF85"/>
      </a:accent6>
      <a:hlink>
        <a:srgbClr val="5E899C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556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Franklin Gothic Demi Cond</vt:lpstr>
      <vt:lpstr>Franklin Gothic Medium</vt:lpstr>
      <vt:lpstr>Wingdings</vt:lpstr>
      <vt:lpstr>JuxtaposeVTI</vt:lpstr>
      <vt:lpstr>Gun Violence</vt:lpstr>
      <vt:lpstr>Gun Violence Facts</vt:lpstr>
      <vt:lpstr>Gun violence in the u.s.</vt:lpstr>
      <vt:lpstr>Where is this happening?</vt:lpstr>
      <vt:lpstr>What’s going on in major cities? </vt:lpstr>
      <vt:lpstr>When is this happening?</vt:lpstr>
      <vt:lpstr>Factors that contribute to gun violence</vt:lpstr>
      <vt:lpstr>Gun Laws and their impact</vt:lpstr>
      <vt:lpstr>Gun Trafficking </vt:lpstr>
      <vt:lpstr>Factors that contribute to gun violence</vt:lpstr>
      <vt:lpstr>Socioeconomic impact</vt:lpstr>
      <vt:lpstr>Conclusion</vt:lpstr>
      <vt:lpstr>information</vt:lpstr>
      <vt:lpstr>CONNECT WITH 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Violence</dc:title>
  <dc:creator>jasmine williams</dc:creator>
  <cp:lastModifiedBy>jasmine williams</cp:lastModifiedBy>
  <cp:revision>7</cp:revision>
  <dcterms:created xsi:type="dcterms:W3CDTF">2022-07-07T08:17:21Z</dcterms:created>
  <dcterms:modified xsi:type="dcterms:W3CDTF">2022-07-07T14:23:53Z</dcterms:modified>
</cp:coreProperties>
</file>